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E13474C-2E9B-4CAB-A86A-5F56416D1262}"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F9230C-A825-4E0C-8F30-16115C53675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13474C-2E9B-4CAB-A86A-5F56416D1262}"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F9230C-A825-4E0C-8F30-16115C53675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13474C-2E9B-4CAB-A86A-5F56416D1262}"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F9230C-A825-4E0C-8F30-16115C53675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13474C-2E9B-4CAB-A86A-5F56416D1262}"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F9230C-A825-4E0C-8F30-16115C53675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E13474C-2E9B-4CAB-A86A-5F56416D1262}"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F9230C-A825-4E0C-8F30-16115C53675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E13474C-2E9B-4CAB-A86A-5F56416D1262}"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F9230C-A825-4E0C-8F30-16115C53675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E13474C-2E9B-4CAB-A86A-5F56416D1262}"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4F9230C-A825-4E0C-8F30-16115C53675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E13474C-2E9B-4CAB-A86A-5F56416D1262}"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F9230C-A825-4E0C-8F30-16115C53675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E13474C-2E9B-4CAB-A86A-5F56416D1262}"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4F9230C-A825-4E0C-8F30-16115C53675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13474C-2E9B-4CAB-A86A-5F56416D1262}"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F9230C-A825-4E0C-8F30-16115C53675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13474C-2E9B-4CAB-A86A-5F56416D1262}"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F9230C-A825-4E0C-8F30-16115C53675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13474C-2E9B-4CAB-A86A-5F56416D1262}"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F9230C-A825-4E0C-8F30-16115C53675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7"/>
            <a:ext cx="7772400" cy="1000132"/>
          </a:xfrm>
        </p:spPr>
        <p:txBody>
          <a:bodyPr>
            <a:normAutofit/>
          </a:bodyPr>
          <a:lstStyle/>
          <a:p>
            <a:r>
              <a:rPr lang="ar-SA" sz="3200" b="1" dirty="0"/>
              <a:t>ثالثا : كيفية كتابة المصادر والمراجع</a:t>
            </a:r>
            <a:r>
              <a:rPr lang="ar-SA" sz="3200" b="1" dirty="0" smtClean="0"/>
              <a:t>.</a:t>
            </a:r>
            <a:endParaRPr lang="ar-IQ" sz="3200" dirty="0"/>
          </a:p>
        </p:txBody>
      </p:sp>
      <p:sp>
        <p:nvSpPr>
          <p:cNvPr id="3" name="عنوان فرعي 2"/>
          <p:cNvSpPr>
            <a:spLocks noGrp="1"/>
          </p:cNvSpPr>
          <p:nvPr>
            <p:ph type="subTitle" idx="1"/>
          </p:nvPr>
        </p:nvSpPr>
        <p:spPr>
          <a:xfrm>
            <a:off x="785786" y="1357298"/>
            <a:ext cx="7572428" cy="4281502"/>
          </a:xfrm>
        </p:spPr>
        <p:txBody>
          <a:bodyPr>
            <a:normAutofit fontScale="70000" lnSpcReduction="20000"/>
          </a:bodyPr>
          <a:lstStyle/>
          <a:p>
            <a:pPr algn="just"/>
            <a:r>
              <a:rPr lang="ar-SA" dirty="0"/>
              <a:t>هناك </a:t>
            </a:r>
            <a:r>
              <a:rPr lang="ar-SA" dirty="0">
                <a:solidFill>
                  <a:schemeClr val="tx1"/>
                </a:solidFill>
              </a:rPr>
              <a:t>مصادر متنوعة ولكل مصدر أسلوب خاصة لكتابة ومن هذه المصادر:</a:t>
            </a:r>
            <a:endParaRPr lang="en-US" dirty="0">
              <a:solidFill>
                <a:schemeClr val="tx1"/>
              </a:solidFill>
            </a:endParaRPr>
          </a:p>
          <a:p>
            <a:pPr lvl="0" algn="just"/>
            <a:r>
              <a:rPr lang="ar-SA" dirty="0">
                <a:solidFill>
                  <a:schemeClr val="tx1"/>
                </a:solidFill>
              </a:rPr>
              <a:t>الكتب .</a:t>
            </a:r>
            <a:endParaRPr lang="en-US" dirty="0">
              <a:solidFill>
                <a:schemeClr val="tx1"/>
              </a:solidFill>
            </a:endParaRPr>
          </a:p>
          <a:p>
            <a:pPr lvl="0" algn="just"/>
            <a:r>
              <a:rPr lang="ar-SA" dirty="0">
                <a:solidFill>
                  <a:schemeClr val="tx1"/>
                </a:solidFill>
              </a:rPr>
              <a:t>رسائل الماجستير </a:t>
            </a:r>
            <a:r>
              <a:rPr lang="ar-SA" dirty="0" err="1">
                <a:solidFill>
                  <a:schemeClr val="tx1"/>
                </a:solidFill>
              </a:rPr>
              <a:t>واطاريح</a:t>
            </a:r>
            <a:r>
              <a:rPr lang="ar-SA" dirty="0">
                <a:solidFill>
                  <a:schemeClr val="tx1"/>
                </a:solidFill>
              </a:rPr>
              <a:t> الدكتوراه.</a:t>
            </a:r>
            <a:endParaRPr lang="en-US" dirty="0">
              <a:solidFill>
                <a:schemeClr val="tx1"/>
              </a:solidFill>
            </a:endParaRPr>
          </a:p>
          <a:p>
            <a:pPr lvl="0" algn="just"/>
            <a:r>
              <a:rPr lang="ar-SA" dirty="0">
                <a:solidFill>
                  <a:schemeClr val="tx1"/>
                </a:solidFill>
              </a:rPr>
              <a:t>المقالات.</a:t>
            </a:r>
            <a:endParaRPr lang="en-US" dirty="0">
              <a:solidFill>
                <a:schemeClr val="tx1"/>
              </a:solidFill>
            </a:endParaRPr>
          </a:p>
          <a:p>
            <a:pPr lvl="0" algn="just"/>
            <a:r>
              <a:rPr lang="ar-SA" dirty="0">
                <a:solidFill>
                  <a:schemeClr val="tx1"/>
                </a:solidFill>
              </a:rPr>
              <a:t>المحاضرات .</a:t>
            </a:r>
            <a:endParaRPr lang="en-US" dirty="0">
              <a:solidFill>
                <a:schemeClr val="tx1"/>
              </a:solidFill>
            </a:endParaRPr>
          </a:p>
          <a:p>
            <a:pPr lvl="0" algn="just"/>
            <a:r>
              <a:rPr lang="ar-SA" dirty="0">
                <a:solidFill>
                  <a:schemeClr val="tx1"/>
                </a:solidFill>
              </a:rPr>
              <a:t>المجلات العلمية.</a:t>
            </a:r>
            <a:endParaRPr lang="en-US" dirty="0">
              <a:solidFill>
                <a:schemeClr val="tx1"/>
              </a:solidFill>
            </a:endParaRPr>
          </a:p>
          <a:p>
            <a:pPr lvl="0" algn="just"/>
            <a:r>
              <a:rPr lang="ar-SA" dirty="0">
                <a:solidFill>
                  <a:schemeClr val="tx1"/>
                </a:solidFill>
              </a:rPr>
              <a:t>الصحف.</a:t>
            </a:r>
            <a:endParaRPr lang="en-US" dirty="0">
              <a:solidFill>
                <a:schemeClr val="tx1"/>
              </a:solidFill>
            </a:endParaRPr>
          </a:p>
          <a:p>
            <a:pPr lvl="0" algn="just"/>
            <a:r>
              <a:rPr lang="ar-SA" dirty="0">
                <a:solidFill>
                  <a:schemeClr val="tx1"/>
                </a:solidFill>
              </a:rPr>
              <a:t>الموسوعات.</a:t>
            </a:r>
            <a:endParaRPr lang="en-US" dirty="0">
              <a:solidFill>
                <a:schemeClr val="tx1"/>
              </a:solidFill>
            </a:endParaRPr>
          </a:p>
          <a:p>
            <a:pPr lvl="0" algn="just"/>
            <a:r>
              <a:rPr lang="ar-SA" dirty="0">
                <a:solidFill>
                  <a:schemeClr val="tx1"/>
                </a:solidFill>
              </a:rPr>
              <a:t>القواميس.</a:t>
            </a:r>
            <a:endParaRPr lang="en-US" dirty="0">
              <a:solidFill>
                <a:schemeClr val="tx1"/>
              </a:solidFill>
            </a:endParaRPr>
          </a:p>
          <a:p>
            <a:pPr algn="just"/>
            <a:endParaRPr lang="en-US" dirty="0">
              <a:solidFill>
                <a:schemeClr val="tx1"/>
              </a:solidFill>
            </a:endParaRPr>
          </a:p>
          <a:p>
            <a:pPr lvl="0" algn="just"/>
            <a:r>
              <a:rPr lang="ar-SA" b="1" dirty="0">
                <a:solidFill>
                  <a:schemeClr val="tx1"/>
                </a:solidFill>
              </a:rPr>
              <a:t>(أساليب وقواعد كتابة المصادر</a:t>
            </a:r>
            <a:r>
              <a:rPr lang="ar-SA" dirty="0">
                <a:solidFill>
                  <a:schemeClr val="tx1"/>
                </a:solidFill>
              </a:rPr>
              <a:t>)</a:t>
            </a:r>
            <a:endParaRPr lang="en-US" dirty="0">
              <a:solidFill>
                <a:schemeClr val="tx1"/>
              </a:solidFill>
            </a:endParaRPr>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92500" lnSpcReduction="20000"/>
          </a:bodyPr>
          <a:lstStyle/>
          <a:p>
            <a:r>
              <a:rPr lang="ar-SA" b="1" dirty="0"/>
              <a:t> د – رسائل الماجستير </a:t>
            </a:r>
            <a:r>
              <a:rPr lang="ar-SA" b="1" dirty="0" err="1"/>
              <a:t>واطاريح</a:t>
            </a:r>
            <a:r>
              <a:rPr lang="ar-SA" b="1" dirty="0"/>
              <a:t> الدكتوراه.</a:t>
            </a:r>
            <a:endParaRPr lang="en-US" dirty="0"/>
          </a:p>
          <a:p>
            <a:r>
              <a:rPr lang="ar-SA" dirty="0"/>
              <a:t> اسم الباحث  .  عنوان الرسالة أو الأطروحة : درجة البحث [رسالة ماجستير أو أطروحة دكتوراه]   ،   الجامعة   ،  الكلية   ،  القسم </a:t>
            </a:r>
            <a:r>
              <a:rPr lang="ar-SA" dirty="0" err="1"/>
              <a:t>او</a:t>
            </a:r>
            <a:r>
              <a:rPr lang="ar-SA" dirty="0"/>
              <a:t> الفرع ،  التاريخ   ،  رقم الصفحة</a:t>
            </a:r>
            <a:r>
              <a:rPr lang="ar-SA" dirty="0" smtClean="0"/>
              <a:t>.</a:t>
            </a:r>
            <a:endParaRPr lang="en-US" dirty="0"/>
          </a:p>
          <a:p>
            <a:pPr lvl="0"/>
            <a:r>
              <a:rPr lang="ar-SA" b="1" dirty="0"/>
              <a:t> رسالة ماجستير</a:t>
            </a:r>
            <a:endParaRPr lang="en-US" dirty="0"/>
          </a:p>
          <a:p>
            <a:r>
              <a:rPr lang="ar-SA" dirty="0"/>
              <a:t>اسم الباحث . عنوان الرسالة  : رسالة ماجستير ، الدولة ، الجامعة ، الكلية ، القسم أو الفرع ، التاريخ ، رقم الصفحة </a:t>
            </a:r>
            <a:r>
              <a:rPr lang="ar-SA" dirty="0" smtClean="0"/>
              <a:t>.</a:t>
            </a:r>
            <a:endParaRPr lang="en-US" dirty="0"/>
          </a:p>
          <a:p>
            <a:pPr lvl="0"/>
            <a:r>
              <a:rPr lang="ar-SA" b="1" dirty="0"/>
              <a:t> أطروحة الدكتوراه</a:t>
            </a:r>
            <a:endParaRPr lang="en-US" dirty="0"/>
          </a:p>
          <a:p>
            <a:r>
              <a:rPr lang="ar-SA" dirty="0"/>
              <a:t>اسم الباحث . عنوان الأطروحة : أطروحة دكتوراه ، الدولة ، الجامعة ، الكلية ، القسم أو الفرع ، التاريخ ، رقم </a:t>
            </a:r>
            <a:r>
              <a:rPr lang="ar-SA"/>
              <a:t>الصفحة </a:t>
            </a:r>
            <a:r>
              <a:rPr lang="ar-SA" smtClean="0"/>
              <a:t>.</a:t>
            </a:r>
            <a:endParaRPr lang="en-US" dirty="0"/>
          </a:p>
          <a:p>
            <a:r>
              <a:rPr lang="ar-SA" b="1" dirty="0"/>
              <a:t>            يلاحظ أن رسائل الماجستير </a:t>
            </a:r>
            <a:r>
              <a:rPr lang="ar-SA" b="1" dirty="0" err="1"/>
              <a:t>واطاريح</a:t>
            </a:r>
            <a:r>
              <a:rPr lang="ar-SA" b="1" dirty="0"/>
              <a:t> الدكتوراه مواضيع غير منشورة فلا نضع تحتها خطا</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7500" lnSpcReduction="20000"/>
          </a:bodyPr>
          <a:lstStyle/>
          <a:p>
            <a:r>
              <a:rPr lang="ar-SA" b="1" dirty="0"/>
              <a:t>أولا - أسلوب كتابة المصادر (خاص بمتن البحث)</a:t>
            </a:r>
            <a:endParaRPr lang="en-US" dirty="0"/>
          </a:p>
          <a:p>
            <a:r>
              <a:rPr lang="en-US" b="1" dirty="0"/>
              <a:t> </a:t>
            </a:r>
            <a:endParaRPr lang="en-US" dirty="0"/>
          </a:p>
          <a:p>
            <a:pPr lvl="0"/>
            <a:r>
              <a:rPr lang="ar-SA" dirty="0"/>
              <a:t>هنالك ثلاثة أساليب شائعة في كتابة المصادر:</a:t>
            </a:r>
            <a:endParaRPr lang="en-US" dirty="0"/>
          </a:p>
          <a:p>
            <a:r>
              <a:rPr lang="ar-SA" b="1" dirty="0"/>
              <a:t>1- أسلوب استخدام الهامش </a:t>
            </a:r>
            <a:endParaRPr lang="en-US" dirty="0"/>
          </a:p>
          <a:p>
            <a:r>
              <a:rPr lang="ar-SA" dirty="0"/>
              <a:t>وفيه يضع الباحث رقما بين قوسين بعد النص أو الفكرة المقتبسة وفي نهاية العنوان للموضوع المقتبس يدل على المصدر في الهامش (يشير في الهامش بالرقم نفسه إلى المصدر الذي تم الاقتباس منه) . (ومن عيوب هذا الأسلوب انه يستخدم الهامش لغرضين ويأخذ مكان واسع من الورقة ويضطر القارئ لفترة وجيزة الانتقال إلى الهامش).</a:t>
            </a:r>
            <a:endParaRPr lang="en-US" dirty="0"/>
          </a:p>
          <a:p>
            <a:r>
              <a:rPr lang="ar-SA" dirty="0"/>
              <a:t>ومن </a:t>
            </a:r>
            <a:r>
              <a:rPr lang="ar-SA" dirty="0" err="1"/>
              <a:t>الامثله</a:t>
            </a:r>
            <a:r>
              <a:rPr lang="ar-SA" dirty="0"/>
              <a:t> على هذا الأسلوب وخطوات طباعته بالحاسبة كما يلي:</a:t>
            </a:r>
            <a:endParaRPr lang="en-US" dirty="0"/>
          </a:p>
          <a:p>
            <a:pPr lvl="0"/>
            <a:r>
              <a:rPr lang="ar-SA" dirty="0"/>
              <a:t>طريقة استخدام الحاسبة (ندخل على حقل (مرجع) بعدها (حواشيه سفلية) بعدها (نختار الرقم أو الرمز) ثم نضغط (إدخال) سوف يضع لنا الحاسوب في نهاية الكلمة الرقم أو الرمز وفي أسفل الصفحة سوف يضع خط وبعدها الرقم أو الرمز وهنا نكتب بعد الرقم أو الرمز المصدر.</a:t>
            </a:r>
            <a:endParaRPr lang="en-US" dirty="0"/>
          </a:p>
          <a:p>
            <a:pPr lvl="0"/>
            <a:r>
              <a:rPr lang="ar-SA" dirty="0"/>
              <a:t>مثل : تم استخدام هذا الأسلوب في متن هذا الكتاب بإمكانك الرجوع أليه كما في صفحة (53) مثلا.</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92500"/>
          </a:bodyPr>
          <a:lstStyle/>
          <a:p>
            <a:r>
              <a:rPr lang="ar-SA" b="1" dirty="0"/>
              <a:t>2- أسلوب الترقيم </a:t>
            </a:r>
            <a:endParaRPr lang="en-US" dirty="0"/>
          </a:p>
          <a:p>
            <a:r>
              <a:rPr lang="ar-SA" dirty="0"/>
              <a:t>وفيه يضع الباحث رقمان داخل قوسين احدهما للمصدر والأخر للصفحة يفصل بينهما النقطتان (رقم المصدر:رقم الصفحة) ولا يستخدم الهامش لتوضيح المصدر وإنما يستخدم الأرقام في صفحة المصادر في نهاية البحث (ومن عيوب هذا الأسلوب انه يتطلب من القارئ الانتقال إلى صفحة المصادر الموضحة في نهاية الرسالة أو الأطروحة أو البحث  للإطلاع على المصدر</a:t>
            </a:r>
            <a:r>
              <a:rPr lang="ar-SA" dirty="0" smtClean="0"/>
              <a:t>).</a:t>
            </a:r>
            <a:endParaRPr lang="en-US" dirty="0"/>
          </a:p>
          <a:p>
            <a:r>
              <a:rPr lang="ar-SA" b="1" dirty="0"/>
              <a:t>3- أسلوب </a:t>
            </a:r>
            <a:r>
              <a:rPr lang="ar-SA" b="1" dirty="0" err="1"/>
              <a:t>هارفرد</a:t>
            </a:r>
            <a:r>
              <a:rPr lang="ar-SA" b="1" dirty="0"/>
              <a:t> </a:t>
            </a:r>
            <a:endParaRPr lang="en-US" dirty="0"/>
          </a:p>
          <a:p>
            <a:r>
              <a:rPr lang="ar-SA" dirty="0"/>
              <a:t>وفيه يضع الباحث اسم المؤلف وسنة طبع الكتاب ورقم الصفحة (اسم المؤلف: سنة طبع الكتاب ، رقم الصفحة ) (ومن عيوب هذا الأسلوب التكرار إذا اضطر الباحث الاستشهاد بالمصدر نفسه ).</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92500"/>
          </a:bodyPr>
          <a:lstStyle/>
          <a:p>
            <a:r>
              <a:rPr lang="ar-SA" b="1" dirty="0"/>
              <a:t>ثانيا  - قواعد كتابة المصادر</a:t>
            </a:r>
            <a:endParaRPr lang="en-US" dirty="0"/>
          </a:p>
          <a:p>
            <a:r>
              <a:rPr lang="ar-SA" dirty="0" err="1"/>
              <a:t>لاتوجد</a:t>
            </a:r>
            <a:r>
              <a:rPr lang="ar-SA" dirty="0"/>
              <a:t> قاعدة خاصة بكتابة المصدر ، ولكن هناك اتفاق تام حول محتويات القاعدة ، ونقصد بقاعدة الكتابة ربط المحتويات.</a:t>
            </a:r>
            <a:endParaRPr lang="en-US" dirty="0"/>
          </a:p>
          <a:p>
            <a:r>
              <a:rPr lang="ar-SA" b="1" dirty="0"/>
              <a:t>أ - الكتب المؤلفة  :</a:t>
            </a:r>
            <a:endParaRPr lang="en-US" dirty="0"/>
          </a:p>
          <a:p>
            <a:r>
              <a:rPr lang="ar-SA" dirty="0"/>
              <a:t> اسم المؤلف   . </a:t>
            </a:r>
            <a:r>
              <a:rPr lang="ar-SA" u="sng" dirty="0"/>
              <a:t>عنوان الكتاب</a:t>
            </a:r>
            <a:r>
              <a:rPr lang="ar-SA" dirty="0"/>
              <a:t>   : الجزء   ، الطبعة   ،  الدولة ،   دار النشر ،    التاريخ    ،   الصفحة.</a:t>
            </a:r>
            <a:endParaRPr lang="en-US" dirty="0"/>
          </a:p>
          <a:p>
            <a:r>
              <a:rPr lang="ar-SA" dirty="0"/>
              <a:t> ويمكن وضع القاعدة على الشكل الأتي </a:t>
            </a:r>
            <a:r>
              <a:rPr lang="ar-SA" dirty="0" smtClean="0"/>
              <a:t>:</a:t>
            </a:r>
            <a:endParaRPr lang="en-US" dirty="0"/>
          </a:p>
          <a:p>
            <a:pPr lvl="0"/>
            <a:r>
              <a:rPr lang="ar-SA" b="1" dirty="0"/>
              <a:t>مؤلف واحد </a:t>
            </a:r>
            <a:endParaRPr lang="en-US" dirty="0"/>
          </a:p>
          <a:p>
            <a:r>
              <a:rPr lang="ar-SA" dirty="0"/>
              <a:t>اسم المؤلف . </a:t>
            </a:r>
            <a:r>
              <a:rPr lang="ar-SA" u="sng" dirty="0"/>
              <a:t>عنوان الكتاب</a:t>
            </a:r>
            <a:r>
              <a:rPr lang="ar-SA" dirty="0"/>
              <a:t> : الجزء ، الطبعة ، الدولة ، دار النشر ، التاريخ ، رقم الصفحة.</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0000" lnSpcReduction="20000"/>
          </a:bodyPr>
          <a:lstStyle/>
          <a:p>
            <a:pPr lvl="0"/>
            <a:r>
              <a:rPr lang="ar-SA" b="1" dirty="0"/>
              <a:t>مؤلفان</a:t>
            </a:r>
            <a:endParaRPr lang="en-US" dirty="0"/>
          </a:p>
          <a:p>
            <a:r>
              <a:rPr lang="ar-SA" dirty="0"/>
              <a:t>اسم المؤلف الأول ، اسم المؤلف الثاني . </a:t>
            </a:r>
            <a:r>
              <a:rPr lang="ar-SA" u="sng" dirty="0"/>
              <a:t>عنوان الكتاب</a:t>
            </a:r>
            <a:r>
              <a:rPr lang="ar-SA" dirty="0"/>
              <a:t> : الجزء ، الطبعة ، الدولة ، دار النشر ، التاريخ ، رقم الصفحة.</a:t>
            </a:r>
            <a:endParaRPr lang="en-US" dirty="0"/>
          </a:p>
          <a:p>
            <a:r>
              <a:rPr lang="ar-SA" dirty="0"/>
              <a:t> </a:t>
            </a:r>
            <a:endParaRPr lang="en-US" dirty="0"/>
          </a:p>
          <a:p>
            <a:pPr lvl="0"/>
            <a:r>
              <a:rPr lang="ar-SA" b="1" dirty="0"/>
              <a:t>ثلاثة مؤلفين</a:t>
            </a:r>
            <a:endParaRPr lang="en-US" dirty="0"/>
          </a:p>
          <a:p>
            <a:r>
              <a:rPr lang="ar-SA" dirty="0"/>
              <a:t>اسم المؤلف الأول وآخران . </a:t>
            </a:r>
            <a:r>
              <a:rPr lang="ar-SA" u="sng" dirty="0"/>
              <a:t>عنوان الكتاب</a:t>
            </a:r>
            <a:r>
              <a:rPr lang="ar-SA" dirty="0"/>
              <a:t> : الجزء ، الطبعة ، الدولة ، دار النشر ، التاريخ ، رقم الصفحة</a:t>
            </a:r>
            <a:r>
              <a:rPr lang="ar-SA" dirty="0" smtClean="0"/>
              <a:t>.</a:t>
            </a:r>
            <a:endParaRPr lang="en-US" dirty="0"/>
          </a:p>
          <a:p>
            <a:pPr lvl="0"/>
            <a:r>
              <a:rPr lang="ar-SA" b="1" dirty="0"/>
              <a:t>أكثر من ثلاثة مؤلفين</a:t>
            </a:r>
            <a:endParaRPr lang="en-US" dirty="0"/>
          </a:p>
          <a:p>
            <a:r>
              <a:rPr lang="ar-SA" dirty="0"/>
              <a:t>اسم المؤلف الأول وآخرون . </a:t>
            </a:r>
            <a:r>
              <a:rPr lang="ar-SA" u="sng" dirty="0"/>
              <a:t>عنوان الكتاب</a:t>
            </a:r>
            <a:r>
              <a:rPr lang="ar-SA" dirty="0"/>
              <a:t> : الجزء ، الطبعة ، الدولة ، دار النشر ، التاريخ ، رقم الصفحة</a:t>
            </a:r>
            <a:r>
              <a:rPr lang="ar-SA" dirty="0" smtClean="0"/>
              <a:t>.</a:t>
            </a:r>
            <a:endParaRPr lang="en-US" dirty="0"/>
          </a:p>
          <a:p>
            <a:r>
              <a:rPr lang="ar-SA" dirty="0"/>
              <a:t> 	أي </a:t>
            </a:r>
            <a:r>
              <a:rPr lang="ar-SA" dirty="0" err="1"/>
              <a:t>لاتوجد</a:t>
            </a:r>
            <a:r>
              <a:rPr lang="ar-SA" dirty="0"/>
              <a:t> قاعدة خاصة بربط المحتويات باستخدام الفاصلة أو النقاط أو النقطتان ، ولكن هناك ملاحظة عامة وهي إن الباحث عندما يستخدم قاعدة معينة كافية للدلالة على المصدر يجب أن يعمم القاعدة نفسها على طول فصول البحث أو الرسالة </a:t>
            </a:r>
            <a:r>
              <a:rPr lang="ar-SA" dirty="0" err="1"/>
              <a:t>او</a:t>
            </a:r>
            <a:r>
              <a:rPr lang="ar-SA" dirty="0"/>
              <a:t> الأطروحة وهذا يعني أسلوب خاص بالباحث إما إذا تنوع باستخدام قواعد متعددة فهذا يعني خطأ وهذا هو الفرق بين الأسلوب والخطأ.</a:t>
            </a:r>
            <a:endParaRPr lang="en-US" dirty="0"/>
          </a:p>
          <a:p>
            <a:r>
              <a:rPr lang="ar-SA" dirty="0"/>
              <a:t>يلاحظ وجود خط تحت عنوان الكتاب للدلالة على أن الكتاب يحمل رقم إيداع في المكتبة الوطنية</a:t>
            </a:r>
            <a:r>
              <a:rPr lang="ar-SA"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85000" lnSpcReduction="20000"/>
          </a:bodyPr>
          <a:lstStyle/>
          <a:p>
            <a:r>
              <a:rPr lang="ar-SA" b="1" dirty="0"/>
              <a:t>ب - الكتب المترجمة</a:t>
            </a:r>
            <a:endParaRPr lang="en-US" dirty="0"/>
          </a:p>
          <a:p>
            <a:r>
              <a:rPr lang="ar-SA" dirty="0"/>
              <a:t>اسم المؤلف الأجنبي  </a:t>
            </a:r>
            <a:r>
              <a:rPr lang="ar-SA" u="sng" dirty="0"/>
              <a:t>عنوان الكتاب باللغة العربية</a:t>
            </a:r>
            <a:r>
              <a:rPr lang="ar-SA" dirty="0"/>
              <a:t>  الجزء خاص بالكتاب الأجنبي  الطبعة خاصة بالكتاب الأجنبي  اسم المترجم  الطبعة خاصة بالكتاب المترجم   الدولة الناشرة للكتاب المترجم    دار النشر الناشر للكتاب المترجم   التاريخ للكتاب المترجم     الصفحة للكتاب المترجم</a:t>
            </a:r>
            <a:r>
              <a:rPr lang="ar-SA" dirty="0" smtClean="0"/>
              <a:t>.</a:t>
            </a:r>
            <a:endParaRPr lang="en-US" dirty="0"/>
          </a:p>
          <a:p>
            <a:r>
              <a:rPr lang="ar-SA" b="1" dirty="0"/>
              <a:t>ويمكن وضع القاعدة على الشكل الأتي</a:t>
            </a:r>
            <a:endParaRPr lang="en-US" dirty="0"/>
          </a:p>
          <a:p>
            <a:pPr lvl="0"/>
            <a:r>
              <a:rPr lang="ar-SA" b="1" dirty="0"/>
              <a:t>مؤلف واحد ومترجم واحد</a:t>
            </a:r>
            <a:endParaRPr lang="en-US" dirty="0"/>
          </a:p>
          <a:p>
            <a:r>
              <a:rPr lang="ar-SA" dirty="0"/>
              <a:t>اسم المؤلف . </a:t>
            </a:r>
            <a:r>
              <a:rPr lang="ar-SA" u="sng" dirty="0"/>
              <a:t>عنوان الكتاب</a:t>
            </a:r>
            <a:r>
              <a:rPr lang="ar-SA" dirty="0"/>
              <a:t> : الجزء ، الطبعة . (ترجمة) اسم المترجم ، الطبعة ، الدولة ، دار النشر ، التاريخ ، رقم الصفحة</a:t>
            </a:r>
            <a:r>
              <a:rPr lang="ar-SA" dirty="0" smtClean="0"/>
              <a:t>.</a:t>
            </a:r>
            <a:endParaRPr lang="en-US" dirty="0"/>
          </a:p>
          <a:p>
            <a:pPr lvl="0"/>
            <a:r>
              <a:rPr lang="ar-SA" b="1" dirty="0"/>
              <a:t>مؤلفان ومترجم واحد</a:t>
            </a:r>
            <a:endParaRPr lang="en-US" dirty="0"/>
          </a:p>
          <a:p>
            <a:r>
              <a:rPr lang="ar-SA" dirty="0"/>
              <a:t>اسم المؤلف الأول ، اسم المؤلف الثاني . </a:t>
            </a:r>
            <a:r>
              <a:rPr lang="ar-SA" u="sng" dirty="0"/>
              <a:t>عنوان الكتاب</a:t>
            </a:r>
            <a:r>
              <a:rPr lang="ar-SA" dirty="0"/>
              <a:t> : الجزء ، الطبعة . (ترجمة) اسم المترجم ، الطبعة ، الدولة ، دار النشر ، التاريخ ، رقم الصفحة.</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92500" lnSpcReduction="10000"/>
          </a:bodyPr>
          <a:lstStyle/>
          <a:p>
            <a:pPr lvl="0"/>
            <a:r>
              <a:rPr lang="ar-SA" b="1" dirty="0"/>
              <a:t>أكثر من مؤلفين ومترجم واحد</a:t>
            </a:r>
            <a:endParaRPr lang="en-US" dirty="0"/>
          </a:p>
          <a:p>
            <a:r>
              <a:rPr lang="ar-SA" dirty="0"/>
              <a:t>اسم المؤلف الأول وآخرون . </a:t>
            </a:r>
            <a:r>
              <a:rPr lang="ar-SA" u="sng" dirty="0"/>
              <a:t>عنوان الكتاب</a:t>
            </a:r>
            <a:r>
              <a:rPr lang="ar-SA" dirty="0"/>
              <a:t> : الجزء ، الطبعة . (ترجمة) اسم المترجم ، الطبعة ، الدولة ، دار النشر ، التاريخ ، رقم الصفحة</a:t>
            </a:r>
            <a:r>
              <a:rPr lang="ar-SA" dirty="0" smtClean="0"/>
              <a:t>.</a:t>
            </a:r>
            <a:endParaRPr lang="en-US" dirty="0"/>
          </a:p>
          <a:p>
            <a:pPr lvl="0"/>
            <a:r>
              <a:rPr lang="ar-SA" b="1" dirty="0"/>
              <a:t>مؤلف واحد ومترجمان</a:t>
            </a:r>
            <a:endParaRPr lang="en-US" dirty="0"/>
          </a:p>
          <a:p>
            <a:r>
              <a:rPr lang="ar-SA" dirty="0"/>
              <a:t>اسم المؤلف . </a:t>
            </a:r>
            <a:r>
              <a:rPr lang="ar-SA" u="sng" dirty="0"/>
              <a:t>عنوان الكتاب</a:t>
            </a:r>
            <a:r>
              <a:rPr lang="ar-SA" dirty="0"/>
              <a:t> : الجزء ، الطبعة . (ترجمة) اسم المترجم الأول . اسم المترجم الثاني ، الطبعة ، الدولة ، دار النشر ، التاريخ ، رقم الصفحة</a:t>
            </a:r>
            <a:r>
              <a:rPr lang="ar-SA" dirty="0" smtClean="0"/>
              <a:t>.</a:t>
            </a:r>
            <a:endParaRPr lang="en-US" dirty="0"/>
          </a:p>
          <a:p>
            <a:pPr lvl="0"/>
            <a:r>
              <a:rPr lang="ar-SA" b="1" dirty="0"/>
              <a:t>مؤلف واحد وثلاث مترجمين</a:t>
            </a:r>
            <a:endParaRPr lang="en-US" dirty="0"/>
          </a:p>
          <a:p>
            <a:r>
              <a:rPr lang="ar-SA" dirty="0"/>
              <a:t>اسم المؤلف . </a:t>
            </a:r>
            <a:r>
              <a:rPr lang="ar-SA" u="sng" dirty="0"/>
              <a:t>عنوان الكتاب</a:t>
            </a:r>
            <a:r>
              <a:rPr lang="ar-SA" dirty="0"/>
              <a:t> : الجزء ، الطبعة . (ترجمة) اسم المترجم الأول وآخران ، الطبعة ، الدولة ، دار النشر ، التاريخ ، رقم الصفحة.</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20000"/>
          </a:bodyPr>
          <a:lstStyle/>
          <a:p>
            <a:pPr lvl="0"/>
            <a:r>
              <a:rPr lang="ar-SA" b="1" dirty="0"/>
              <a:t>مؤلف واحد وأكثر من ثلاث مترجمين</a:t>
            </a:r>
            <a:endParaRPr lang="en-US" dirty="0"/>
          </a:p>
          <a:p>
            <a:r>
              <a:rPr lang="ar-SA" dirty="0"/>
              <a:t>اسم المؤلف . </a:t>
            </a:r>
            <a:r>
              <a:rPr lang="ar-SA" u="sng" dirty="0"/>
              <a:t>عنوان الكتاب</a:t>
            </a:r>
            <a:r>
              <a:rPr lang="ar-SA" dirty="0"/>
              <a:t> : الجزء ، الطبعة . (ترجمة) اسم المترجم الأول وآخرون ، الطبعة ، الدولة ، دار النشر ، التاريخ ، رقم الصفحة</a:t>
            </a:r>
            <a:r>
              <a:rPr lang="ar-SA" dirty="0" smtClean="0"/>
              <a:t>.</a:t>
            </a:r>
            <a:endParaRPr lang="en-US" dirty="0"/>
          </a:p>
          <a:p>
            <a:r>
              <a:rPr lang="ar-SA" dirty="0"/>
              <a:t>يلاحظ أن صيغة الجمع لدى اللغات الأجنبية تمنح لمؤلفين فأكثر ، وتمنح قواعد اللغة العربية صيغة الجمع لثلاثة فأكثر</a:t>
            </a:r>
            <a:r>
              <a:rPr lang="ar-SA" dirty="0" smtClean="0"/>
              <a:t>.</a:t>
            </a:r>
            <a:endParaRPr lang="en-US" dirty="0"/>
          </a:p>
          <a:p>
            <a:r>
              <a:rPr lang="ar-SA" b="1" dirty="0"/>
              <a:t>ج -  المجلات العلمية المحكمة </a:t>
            </a:r>
            <a:endParaRPr lang="en-US" dirty="0"/>
          </a:p>
          <a:p>
            <a:r>
              <a:rPr lang="ar-SA" dirty="0"/>
              <a:t>  اسم صاحب البحث .    عنوان البحث :   </a:t>
            </a:r>
            <a:r>
              <a:rPr lang="ar-SA" u="sng" dirty="0"/>
              <a:t>عنوان المجلة</a:t>
            </a:r>
            <a:r>
              <a:rPr lang="ar-SA" dirty="0"/>
              <a:t> ، المجلد   ،  العدد       الدولة   ،   دار النشر  ،    التاريخ   ،   رقم الصفحة  </a:t>
            </a:r>
            <a:r>
              <a:rPr lang="ar-SA" dirty="0" smtClean="0"/>
              <a:t>.</a:t>
            </a:r>
            <a:endParaRPr lang="en-US" dirty="0"/>
          </a:p>
          <a:p>
            <a:pPr lvl="0"/>
            <a:r>
              <a:rPr lang="ar-SA" b="1" dirty="0"/>
              <a:t>باحث واحد </a:t>
            </a:r>
            <a:endParaRPr lang="en-US" dirty="0"/>
          </a:p>
          <a:p>
            <a:r>
              <a:rPr lang="ar-SA" dirty="0"/>
              <a:t>اسم الباحث . عنوان البحث : </a:t>
            </a:r>
            <a:r>
              <a:rPr lang="ar-SA" u="sng" dirty="0"/>
              <a:t>عنوان المجلة</a:t>
            </a:r>
            <a:r>
              <a:rPr lang="ar-SA" dirty="0"/>
              <a:t> ، المجلد ، العدد ، الدولة ، دار النشر ، التاريخ ، رقم الصفحة.</a:t>
            </a:r>
            <a:endParaRPr lang="en-US" dirty="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a:bodyPr>
          <a:lstStyle/>
          <a:p>
            <a:pPr lvl="0"/>
            <a:r>
              <a:rPr lang="ar-SA" b="1" dirty="0"/>
              <a:t>باحثان</a:t>
            </a:r>
            <a:endParaRPr lang="en-US" dirty="0"/>
          </a:p>
          <a:p>
            <a:r>
              <a:rPr lang="ar-SA" dirty="0"/>
              <a:t>اسم الباحث الأول ، اسم الباحث الثاني . عنوان البحث : </a:t>
            </a:r>
            <a:r>
              <a:rPr lang="ar-SA" u="sng" dirty="0"/>
              <a:t>عنوان المجلة</a:t>
            </a:r>
            <a:r>
              <a:rPr lang="ar-SA" dirty="0"/>
              <a:t> ، المجلد ، العدد ، الدولة ، دار النشر ، التاريخ ، رقم الصفحة.</a:t>
            </a:r>
            <a:endParaRPr lang="en-US" dirty="0"/>
          </a:p>
          <a:p>
            <a:pPr lvl="0"/>
            <a:r>
              <a:rPr lang="ar-SA" b="1" dirty="0"/>
              <a:t>ثلاثة باحثين</a:t>
            </a:r>
            <a:endParaRPr lang="en-US" dirty="0"/>
          </a:p>
          <a:p>
            <a:r>
              <a:rPr lang="ar-SA" dirty="0"/>
              <a:t>اسم الباحث الأول وآخران . عنوان البحث : </a:t>
            </a:r>
            <a:r>
              <a:rPr lang="ar-SA" u="sng" dirty="0"/>
              <a:t>عنوان المجلة</a:t>
            </a:r>
            <a:r>
              <a:rPr lang="ar-SA" dirty="0"/>
              <a:t> ، المجلد ، العدد ، الدولة ، دار النشر ، التاريخ ، رقم الصفحة</a:t>
            </a:r>
            <a:r>
              <a:rPr lang="ar-SA" dirty="0" smtClean="0"/>
              <a:t>.</a:t>
            </a:r>
            <a:endParaRPr lang="en-US" dirty="0"/>
          </a:p>
          <a:p>
            <a:pPr lvl="0"/>
            <a:r>
              <a:rPr lang="ar-SA" b="1" dirty="0"/>
              <a:t>أكثر من ثلاثة باحثين</a:t>
            </a:r>
            <a:endParaRPr lang="en-US" dirty="0"/>
          </a:p>
          <a:p>
            <a:r>
              <a:rPr lang="ar-SA" dirty="0"/>
              <a:t>اسم الباحث الأول وآخرون . عنوان البحث : </a:t>
            </a:r>
            <a:r>
              <a:rPr lang="ar-SA" u="sng" dirty="0"/>
              <a:t>عنوان المجلة</a:t>
            </a:r>
            <a:r>
              <a:rPr lang="ar-SA" dirty="0"/>
              <a:t> ، المجلد ، العدد ، الدولة ، دار النشر ، التاريخ ، رقم الصفحة.</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580</Words>
  <Application>Microsoft Office PowerPoint</Application>
  <PresentationFormat>عرض على الشاشة (3:4)‏</PresentationFormat>
  <Paragraphs>73</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ثالثا : كيفية كتابة المصادر والمراجع.</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ثالثا : كيفية كتابة المصادر والمراجع.</dc:title>
  <dc:creator>KING</dc:creator>
  <cp:lastModifiedBy>KING</cp:lastModifiedBy>
  <cp:revision>2</cp:revision>
  <dcterms:created xsi:type="dcterms:W3CDTF">2018-12-10T13:24:27Z</dcterms:created>
  <dcterms:modified xsi:type="dcterms:W3CDTF">2018-12-10T13:31:41Z</dcterms:modified>
</cp:coreProperties>
</file>